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9" r:id="rId1"/>
  </p:sldMasterIdLst>
  <p:notesMasterIdLst>
    <p:notesMasterId r:id="rId8"/>
  </p:notesMasterIdLst>
  <p:handoutMasterIdLst>
    <p:handoutMasterId r:id="rId9"/>
  </p:handoutMasterIdLst>
  <p:sldIdLst>
    <p:sldId id="270" r:id="rId2"/>
    <p:sldId id="283" r:id="rId3"/>
    <p:sldId id="281" r:id="rId4"/>
    <p:sldId id="282" r:id="rId5"/>
    <p:sldId id="284" r:id="rId6"/>
    <p:sldId id="278" r:id="rId7"/>
  </p:sldIdLst>
  <p:sldSz cx="9144000" cy="6858000" type="screen4x3"/>
  <p:notesSz cx="6794500" cy="9982200"/>
  <p:custShowLst>
    <p:custShow name="Zielgruppenpräsentation 1" id="0">
      <p:sldLst/>
    </p:custShow>
  </p:custShow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2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2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2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2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2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2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2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2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2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64">
          <p15:clr>
            <a:srgbClr val="A4A3A4"/>
          </p15:clr>
        </p15:guide>
        <p15:guide id="3" orient="horz" pos="4110">
          <p15:clr>
            <a:srgbClr val="A4A3A4"/>
          </p15:clr>
        </p15:guide>
        <p15:guide id="4" pos="249">
          <p15:clr>
            <a:srgbClr val="A4A3A4"/>
          </p15:clr>
        </p15:guide>
        <p15:guide id="5" pos="5556">
          <p15:clr>
            <a:srgbClr val="A4A3A4"/>
          </p15:clr>
        </p15:guide>
        <p15:guide id="6" pos="2608">
          <p15:clr>
            <a:srgbClr val="A4A3A4"/>
          </p15:clr>
        </p15:guide>
        <p15:guide id="7" pos="2880">
          <p15:clr>
            <a:srgbClr val="A4A3A4"/>
          </p15:clr>
        </p15:guide>
        <p15:guide id="8" pos="31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69696"/>
    <a:srgbClr val="66FF99"/>
    <a:srgbClr val="FF0000"/>
    <a:srgbClr val="00FF00"/>
    <a:srgbClr val="FEFE00"/>
    <a:srgbClr val="FFFF00"/>
    <a:srgbClr val="CCFF33"/>
    <a:srgbClr val="FF3300"/>
    <a:srgbClr val="FF9966"/>
    <a:srgbClr val="99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46" autoAdjust="0"/>
    <p:restoredTop sz="92208" autoAdjust="0"/>
  </p:normalViewPr>
  <p:slideViewPr>
    <p:cSldViewPr snapToObjects="1" showGuides="1">
      <p:cViewPr varScale="1">
        <p:scale>
          <a:sx n="66" d="100"/>
          <a:sy n="66" d="100"/>
        </p:scale>
        <p:origin x="1530" y="150"/>
      </p:cViewPr>
      <p:guideLst>
        <p:guide orient="horz" pos="2160"/>
        <p:guide orient="horz" pos="164"/>
        <p:guide orient="horz" pos="4110"/>
        <p:guide pos="249"/>
        <p:guide pos="5556"/>
        <p:guide pos="2608"/>
        <p:guide pos="2880"/>
        <p:guide pos="3152"/>
      </p:guideLst>
    </p:cSldViewPr>
  </p:slideViewPr>
  <p:outlineViewPr>
    <p:cViewPr>
      <p:scale>
        <a:sx n="33" d="100"/>
        <a:sy n="33" d="100"/>
      </p:scale>
      <p:origin x="0" y="136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984"/>
    </p:cViewPr>
  </p:sorterViewPr>
  <p:notesViewPr>
    <p:cSldViewPr snapToObjects="1" showGuides="1">
      <p:cViewPr varScale="1">
        <p:scale>
          <a:sx n="69" d="100"/>
          <a:sy n="69" d="100"/>
        </p:scale>
        <p:origin x="-4206" y="-96"/>
      </p:cViewPr>
      <p:guideLst>
        <p:guide orient="horz" pos="3143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3"/>
            <a:ext cx="2945024" cy="50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57" tIns="46429" rIns="92857" bIns="46429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1pPr>
          </a:lstStyle>
          <a:p>
            <a:pPr>
              <a:defRPr/>
            </a:pPr>
            <a:endParaRPr lang="en-US" altLang="de-DE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476" y="3"/>
            <a:ext cx="2945024" cy="50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57" tIns="46429" rIns="92857" bIns="4642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1pPr>
          </a:lstStyle>
          <a:p>
            <a:pPr>
              <a:defRPr/>
            </a:pPr>
            <a:endParaRPr lang="en-US" altLang="de-DE" dirty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80937"/>
            <a:ext cx="2945024" cy="50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57" tIns="46429" rIns="92857" bIns="46429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1pPr>
          </a:lstStyle>
          <a:p>
            <a:pPr>
              <a:defRPr/>
            </a:pPr>
            <a:endParaRPr lang="en-US" altLang="de-DE" dirty="0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476" y="9480937"/>
            <a:ext cx="2945024" cy="50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57" tIns="46429" rIns="92857" bIns="4642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1pPr>
          </a:lstStyle>
          <a:p>
            <a:pPr>
              <a:defRPr/>
            </a:pPr>
            <a:fld id="{CA3575E5-F221-4A3E-A5DC-679A66298353}" type="slidenum">
              <a:rPr lang="en-US" altLang="de-DE" smtClean="0"/>
              <a:pPr>
                <a:defRPr/>
              </a:pPr>
              <a:t>‹Nr.›</a:t>
            </a:fld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22154511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3"/>
            <a:ext cx="2945024" cy="50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57" tIns="46429" rIns="92857" bIns="46429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1pPr>
          </a:lstStyle>
          <a:p>
            <a:pPr>
              <a:defRPr/>
            </a:pPr>
            <a:endParaRPr lang="en-US" altLang="de-DE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476" y="3"/>
            <a:ext cx="2945024" cy="50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57" tIns="46429" rIns="92857" bIns="4642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1pPr>
          </a:lstStyle>
          <a:p>
            <a:pPr>
              <a:defRPr/>
            </a:pPr>
            <a:endParaRPr lang="en-US" altLang="de-DE" dirty="0"/>
          </a:p>
        </p:txBody>
      </p:sp>
      <p:sp>
        <p:nvSpPr>
          <p:cNvPr id="286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1700" y="749300"/>
            <a:ext cx="4987925" cy="37417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455" y="4741268"/>
            <a:ext cx="4985595" cy="44922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57" tIns="46429" rIns="92857" bIns="4642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 noProof="0" dirty="0" err="1"/>
              <a:t>Klicken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Sie</a:t>
            </a:r>
            <a:r>
              <a:rPr lang="en-US" altLang="de-DE" noProof="0" dirty="0"/>
              <a:t>, um die </a:t>
            </a:r>
            <a:r>
              <a:rPr lang="en-US" altLang="de-DE" noProof="0" dirty="0" err="1"/>
              <a:t>Formate</a:t>
            </a:r>
            <a:r>
              <a:rPr lang="en-US" altLang="de-DE" noProof="0" dirty="0"/>
              <a:t> des </a:t>
            </a:r>
            <a:r>
              <a:rPr lang="en-US" altLang="de-DE" noProof="0" dirty="0" err="1"/>
              <a:t>Vorlagentextes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zu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bearbeiten</a:t>
            </a:r>
            <a:endParaRPr lang="en-US" altLang="de-DE" noProof="0" dirty="0"/>
          </a:p>
          <a:p>
            <a:pPr lvl="1"/>
            <a:r>
              <a:rPr lang="en-US" altLang="de-DE" noProof="0" dirty="0" err="1"/>
              <a:t>Zweite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Ebene</a:t>
            </a:r>
            <a:endParaRPr lang="en-US" altLang="de-DE" noProof="0" dirty="0"/>
          </a:p>
          <a:p>
            <a:pPr lvl="2"/>
            <a:r>
              <a:rPr lang="en-US" altLang="de-DE" noProof="0" dirty="0" err="1"/>
              <a:t>Dritte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Ebene</a:t>
            </a:r>
            <a:endParaRPr lang="en-US" altLang="de-DE" noProof="0" dirty="0"/>
          </a:p>
          <a:p>
            <a:pPr lvl="3"/>
            <a:r>
              <a:rPr lang="en-US" altLang="de-DE" noProof="0" dirty="0" err="1"/>
              <a:t>Vierte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Ebene</a:t>
            </a:r>
            <a:endParaRPr lang="en-US" altLang="de-DE" noProof="0" dirty="0"/>
          </a:p>
          <a:p>
            <a:pPr lvl="4"/>
            <a:r>
              <a:rPr lang="en-US" altLang="de-DE" noProof="0" dirty="0" err="1"/>
              <a:t>Fünfte</a:t>
            </a:r>
            <a:r>
              <a:rPr lang="en-US" altLang="de-DE" noProof="0" dirty="0"/>
              <a:t> </a:t>
            </a:r>
            <a:r>
              <a:rPr lang="en-US" altLang="de-DE" noProof="0" dirty="0" err="1"/>
              <a:t>Ebene</a:t>
            </a:r>
            <a:endParaRPr lang="en-US" altLang="de-DE" noProof="0" dirty="0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80937"/>
            <a:ext cx="2945024" cy="50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57" tIns="46429" rIns="92857" bIns="46429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1pPr>
          </a:lstStyle>
          <a:p>
            <a:pPr>
              <a:defRPr/>
            </a:pPr>
            <a:endParaRPr lang="en-US" altLang="de-DE" dirty="0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476" y="9480937"/>
            <a:ext cx="2945024" cy="50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57" tIns="46429" rIns="92857" bIns="4642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 New Roman" panose="02020603050405020304" pitchFamily="18" charset="0"/>
                <a:cs typeface="+mn-cs"/>
              </a:defRPr>
            </a:lvl1pPr>
          </a:lstStyle>
          <a:p>
            <a:pPr>
              <a:defRPr/>
            </a:pPr>
            <a:fld id="{FBCE7B66-FAC0-42EE-8D00-F88231E55E6C}" type="slidenum">
              <a:rPr lang="en-US" altLang="de-DE" smtClean="0"/>
              <a:pPr>
                <a:defRPr/>
              </a:pPr>
              <a:t>‹Nr.›</a:t>
            </a:fld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7197289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CE7B66-FAC0-42EE-8D00-F88231E55E6C}" type="slidenum">
              <a:rPr lang="en-US" altLang="de-DE" smtClean="0"/>
              <a:pPr>
                <a:defRPr/>
              </a:pPr>
              <a:t>2</a:t>
            </a:fld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2393976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CE7B66-FAC0-42EE-8D00-F88231E55E6C}" type="slidenum">
              <a:rPr lang="en-US" altLang="de-DE" smtClean="0"/>
              <a:pPr>
                <a:defRPr/>
              </a:pPr>
              <a:t>3</a:t>
            </a:fld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2209793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CE7B66-FAC0-42EE-8D00-F88231E55E6C}" type="slidenum">
              <a:rPr lang="en-US" altLang="de-DE" smtClean="0"/>
              <a:pPr>
                <a:defRPr/>
              </a:pPr>
              <a:t>5</a:t>
            </a:fld>
            <a:endParaRPr lang="en-US" altLang="de-DE" dirty="0"/>
          </a:p>
        </p:txBody>
      </p:sp>
    </p:spTree>
    <p:extLst>
      <p:ext uri="{BB962C8B-B14F-4D97-AF65-F5344CB8AC3E}">
        <p14:creationId xmlns:p14="http://schemas.microsoft.com/office/powerpoint/2010/main" val="2499575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4724400" y="119063"/>
            <a:ext cx="4078288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baseline="0"/>
            </a:lvl1pPr>
          </a:lstStyle>
          <a:p>
            <a:pPr lvl="0"/>
            <a:r>
              <a:rPr lang="en-US" altLang="de-DE" dirty="0"/>
              <a:t>Date and Location, Name of the Conference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1259633" y="3861048"/>
            <a:ext cx="6624736" cy="400110"/>
          </a:xfrm>
        </p:spPr>
        <p:txBody>
          <a:bodyPr wrap="square">
            <a:spAutoFit/>
          </a:bodyPr>
          <a:lstStyle>
            <a:lvl1pPr marL="0" indent="0" algn="ctr">
              <a:buNone/>
              <a:defRPr sz="2000"/>
            </a:lvl1pPr>
          </a:lstStyle>
          <a:p>
            <a:pPr algn="ctr"/>
            <a:r>
              <a:rPr lang="en-US" dirty="0"/>
              <a:t>John Doe</a:t>
            </a:r>
            <a:r>
              <a:rPr lang="en-US" baseline="0" dirty="0"/>
              <a:t> and Peter </a:t>
            </a:r>
            <a:r>
              <a:rPr lang="en-US" baseline="0" dirty="0" err="1"/>
              <a:t>Eberhard</a:t>
            </a:r>
            <a:endParaRPr lang="en-US" dirty="0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1115618" y="2060848"/>
            <a:ext cx="6912766" cy="1365399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400" b="1" baseline="0"/>
            </a:lvl1pPr>
          </a:lstStyle>
          <a:p>
            <a:pPr algn="ctr"/>
            <a:r>
              <a:rPr lang="en-US" dirty="0"/>
              <a:t>The Title of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716345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5DB9D8-0F1D-4C9F-8151-4BF1B407489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619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5DB9D8-0F1D-4C9F-8151-4BF1B4074893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/>
          </p:nvPr>
        </p:nvSpPr>
        <p:spPr>
          <a:xfrm>
            <a:off x="395288" y="836613"/>
            <a:ext cx="8424862" cy="5040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65761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5DB9D8-0F1D-4C9F-8151-4BF1B4074893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69791" y="404664"/>
            <a:ext cx="3960812" cy="52565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787900" y="1493287"/>
            <a:ext cx="4014788" cy="48880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7545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5DB9D8-0F1D-4C9F-8151-4BF1B4074893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34297" y="373626"/>
            <a:ext cx="4140000" cy="5160200"/>
          </a:xfrm>
          <a:prstGeom prst="roundRect">
            <a:avLst>
              <a:gd name="adj" fmla="val 3262"/>
            </a:avLst>
          </a:prstGeom>
          <a:ln w="190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none"/>
        </p:style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748980" y="1438692"/>
            <a:ext cx="4140000" cy="4798620"/>
          </a:xfrm>
          <a:prstGeom prst="roundRect">
            <a:avLst>
              <a:gd name="adj" fmla="val 3262"/>
            </a:avLst>
          </a:prstGeom>
          <a:ln w="190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none"/>
        </p:style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4570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5DB9D8-0F1D-4C9F-8151-4BF1B4074893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34297" y="373626"/>
            <a:ext cx="4140000" cy="5160200"/>
          </a:xfrm>
          <a:prstGeom prst="roundRect">
            <a:avLst>
              <a:gd name="adj" fmla="val 3262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none"/>
        </p:style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748980" y="1438692"/>
            <a:ext cx="4140000" cy="4798620"/>
          </a:xfrm>
          <a:prstGeom prst="roundRect">
            <a:avLst>
              <a:gd name="adj" fmla="val 3262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none"/>
        </p:style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19724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8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Oval 23"/>
          <p:cNvSpPr>
            <a:spLocks noChangeArrowheads="1"/>
          </p:cNvSpPr>
          <p:nvPr userDrawn="1"/>
        </p:nvSpPr>
        <p:spPr bwMode="auto">
          <a:xfrm>
            <a:off x="-3581400" y="5661025"/>
            <a:ext cx="8513763" cy="2457450"/>
          </a:xfrm>
          <a:prstGeom prst="ellipse">
            <a:avLst/>
          </a:prstGeom>
          <a:gradFill rotWithShape="0">
            <a:gsLst>
              <a:gs pos="0">
                <a:schemeClr val="hlink"/>
              </a:gs>
              <a:gs pos="100000">
                <a:schemeClr val="hlink">
                  <a:gamma/>
                  <a:shade val="27451"/>
                  <a:invGamma/>
                </a:schemeClr>
              </a:gs>
            </a:gsLst>
            <a:lin ang="2700000" scaled="1"/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en-US" sz="2400" dirty="0">
              <a:solidFill>
                <a:srgbClr val="000000"/>
              </a:solidFill>
              <a:cs typeface="+mn-cs"/>
            </a:endParaRPr>
          </a:p>
        </p:txBody>
      </p:sp>
      <p:sp>
        <p:nvSpPr>
          <p:cNvPr id="11" name="Text Box 22"/>
          <p:cNvSpPr txBox="1">
            <a:spLocks noChangeArrowheads="1"/>
          </p:cNvSpPr>
          <p:nvPr userDrawn="1"/>
        </p:nvSpPr>
        <p:spPr bwMode="auto">
          <a:xfrm>
            <a:off x="815115" y="5865813"/>
            <a:ext cx="3574055" cy="929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defTabSz="180975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defTabSz="180975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defTabSz="180975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defTabSz="180975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defTabSz="180975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defTabSz="18097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defTabSz="18097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defTabSz="18097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defTabSz="18097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70000"/>
              </a:lnSpc>
              <a:spcBef>
                <a:spcPct val="20000"/>
              </a:spcBef>
            </a:pPr>
            <a:r>
              <a:rPr lang="de-DE" sz="1600" dirty="0">
                <a:latin typeface="Arial" charset="0"/>
              </a:rPr>
              <a:t>Institut für Technische  </a:t>
            </a:r>
          </a:p>
          <a:p>
            <a:pPr>
              <a:lnSpc>
                <a:spcPct val="70000"/>
              </a:lnSpc>
              <a:spcBef>
                <a:spcPct val="20000"/>
              </a:spcBef>
            </a:pPr>
            <a:r>
              <a:rPr lang="de-DE" sz="1600" dirty="0">
                <a:latin typeface="Arial" charset="0"/>
              </a:rPr>
              <a:t>	und Numerische Mechanik</a:t>
            </a:r>
          </a:p>
          <a:p>
            <a:pPr>
              <a:lnSpc>
                <a:spcPct val="70000"/>
              </a:lnSpc>
              <a:spcBef>
                <a:spcPct val="20000"/>
              </a:spcBef>
            </a:pPr>
            <a:r>
              <a:rPr lang="de-DE" sz="1600" dirty="0">
                <a:latin typeface="Arial" charset="0"/>
              </a:rPr>
              <a:t>Universität Stuttgart</a:t>
            </a:r>
          </a:p>
          <a:p>
            <a:pPr>
              <a:lnSpc>
                <a:spcPct val="70000"/>
              </a:lnSpc>
              <a:spcBef>
                <a:spcPct val="20000"/>
              </a:spcBef>
            </a:pPr>
            <a:r>
              <a:rPr lang="de-DE" sz="1600" dirty="0">
                <a:latin typeface="Arial" charset="0"/>
              </a:rPr>
              <a:t>Profs. P. Eberhard, J. Fehr, M. </a:t>
            </a:r>
            <a:r>
              <a:rPr lang="de-DE" sz="1600" dirty="0" err="1">
                <a:latin typeface="Arial" charset="0"/>
              </a:rPr>
              <a:t>Hanss</a:t>
            </a:r>
            <a:endParaRPr lang="de-DE" sz="1600" dirty="0">
              <a:latin typeface="Arial" charset="0"/>
            </a:endParaRPr>
          </a:p>
        </p:txBody>
      </p:sp>
      <p:sp>
        <p:nvSpPr>
          <p:cNvPr id="1049" name="Oval 25"/>
          <p:cNvSpPr>
            <a:spLocks noChangeArrowheads="1"/>
          </p:cNvSpPr>
          <p:nvPr/>
        </p:nvSpPr>
        <p:spPr bwMode="auto">
          <a:xfrm>
            <a:off x="3733800" y="-1326232"/>
            <a:ext cx="9448800" cy="2667000"/>
          </a:xfrm>
          <a:prstGeom prst="ellipse">
            <a:avLst/>
          </a:prstGeom>
          <a:gradFill rotWithShape="0">
            <a:gsLst>
              <a:gs pos="0">
                <a:schemeClr val="hlink"/>
              </a:gs>
              <a:gs pos="100000">
                <a:schemeClr val="hlink">
                  <a:gamma/>
                  <a:shade val="48627"/>
                  <a:invGamma/>
                </a:schemeClr>
              </a:gs>
            </a:gsLst>
            <a:path path="rect">
              <a:fillToRect t="100000" r="100000"/>
            </a:path>
          </a:gra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endParaRPr lang="en-US" sz="2400" dirty="0">
              <a:solidFill>
                <a:srgbClr val="000000"/>
              </a:solidFill>
              <a:latin typeface="Times New Roman" pitchFamily="18" charset="0"/>
              <a:cs typeface="+mn-cs"/>
            </a:endParaRP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24400" y="119063"/>
            <a:ext cx="4078288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 dirty="0"/>
              <a:t>Slide Title</a:t>
            </a:r>
          </a:p>
        </p:txBody>
      </p:sp>
      <p:pic>
        <p:nvPicPr>
          <p:cNvPr id="1031" name="Picture 24"/>
          <p:cNvPicPr>
            <a:picLocks noChangeAspect="1" noChangeArrowheads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7800" y="5909389"/>
            <a:ext cx="685800" cy="785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35083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08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5DB9D8-0F1D-4C9F-8151-4BF1B4074893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828800"/>
            <a:ext cx="3644652" cy="2552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 dirty="0"/>
              <a:t>first level</a:t>
            </a:r>
          </a:p>
          <a:p>
            <a:pPr lvl="1"/>
            <a:r>
              <a:rPr lang="en-US" altLang="de-DE" dirty="0"/>
              <a:t>second level</a:t>
            </a:r>
          </a:p>
          <a:p>
            <a:pPr lvl="2"/>
            <a:r>
              <a:rPr lang="en-US" altLang="de-DE" dirty="0"/>
              <a:t>third</a:t>
            </a:r>
          </a:p>
          <a:p>
            <a:pPr lvl="3"/>
            <a:r>
              <a:rPr lang="en-US" altLang="de-DE" dirty="0"/>
              <a:t>fourth</a:t>
            </a:r>
          </a:p>
          <a:p>
            <a:pPr lvl="4"/>
            <a:r>
              <a:rPr lang="en-US" altLang="de-DE" dirty="0"/>
              <a:t>fifth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701" r:id="rId2"/>
    <p:sldLayoutId id="2147483694" r:id="rId3"/>
    <p:sldLayoutId id="2147483696" r:id="rId4"/>
    <p:sldLayoutId id="2147483699" r:id="rId5"/>
    <p:sldLayoutId id="2147483700" r:id="rId6"/>
  </p:sldLayoutIdLst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60000"/>
        <a:buBlip>
          <a:blip r:embed="rId10"/>
        </a:buBlip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80000"/>
        <a:buFont typeface="Wingdings" pitchFamily="2" charset="2"/>
        <a:buChar char="v"/>
        <a:defRPr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80000"/>
        <a:buFont typeface="Wingdings" pitchFamily="2" charset="2"/>
        <a:buChar char="Ø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ommons.wikimedia.org/wiki/File:Hough_transform_diagram.png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Bilderkennung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5DB9D8-0F1D-4C9F-8151-4BF1B4074893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 err="1"/>
              <a:t>Ablauf</a:t>
            </a:r>
            <a:r>
              <a:rPr lang="en-GB" dirty="0"/>
              <a:t>: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HSV-Transformation</a:t>
            </a:r>
          </a:p>
          <a:p>
            <a:endParaRPr lang="de-DE" dirty="0"/>
          </a:p>
          <a:p>
            <a:pPr lvl="1"/>
            <a:r>
              <a:rPr lang="de-DE" dirty="0"/>
              <a:t>Farblich </a:t>
            </a:r>
            <a:r>
              <a:rPr lang="de-DE" dirty="0" err="1"/>
              <a:t>Filter‘n</a:t>
            </a:r>
            <a:endParaRPr lang="de-DE" dirty="0"/>
          </a:p>
          <a:p>
            <a:endParaRPr lang="de-DE" dirty="0"/>
          </a:p>
          <a:p>
            <a:pPr lvl="1"/>
            <a:r>
              <a:rPr lang="de-DE" dirty="0"/>
              <a:t>Bild Differenzieren</a:t>
            </a:r>
          </a:p>
          <a:p>
            <a:endParaRPr lang="de-DE" dirty="0"/>
          </a:p>
          <a:p>
            <a:pPr lvl="1"/>
            <a:r>
              <a:rPr lang="de-DE" dirty="0" err="1"/>
              <a:t>Hought</a:t>
            </a:r>
            <a:r>
              <a:rPr lang="de-DE" dirty="0"/>
              <a:t> Transformation</a:t>
            </a:r>
          </a:p>
          <a:p>
            <a:endParaRPr lang="de-DE" dirty="0"/>
          </a:p>
          <a:p>
            <a:pPr lvl="1"/>
            <a:r>
              <a:rPr lang="de-DE" dirty="0"/>
              <a:t>Konturen nach Vierecken filtern</a:t>
            </a:r>
          </a:p>
          <a:p>
            <a:pPr lvl="1"/>
            <a:endParaRPr lang="en-GB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027E7B5F-75A2-4BB2-AA92-395EECFADE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Bibliothek: </a:t>
            </a:r>
            <a:r>
              <a:rPr lang="de-DE" dirty="0" err="1"/>
              <a:t>OpenCV</a:t>
            </a:r>
            <a:endParaRPr lang="de-DE" dirty="0"/>
          </a:p>
          <a:p>
            <a:endParaRPr lang="de-DE" dirty="0"/>
          </a:p>
          <a:p>
            <a:r>
              <a:rPr lang="de-DE" dirty="0"/>
              <a:t>Frequenz von 10 Hz</a:t>
            </a:r>
          </a:p>
          <a:p>
            <a:endParaRPr lang="de-DE" dirty="0"/>
          </a:p>
          <a:p>
            <a:r>
              <a:rPr lang="de-DE" dirty="0"/>
              <a:t>640x480p</a:t>
            </a:r>
          </a:p>
          <a:p>
            <a:endParaRPr lang="de-DE" dirty="0"/>
          </a:p>
          <a:p>
            <a:r>
              <a:rPr lang="de-DE" dirty="0" err="1"/>
              <a:t>Camera</a:t>
            </a:r>
            <a:r>
              <a:rPr lang="de-DE" dirty="0"/>
              <a:t> Image </a:t>
            </a:r>
            <a:r>
              <a:rPr lang="de-DE" dirty="0" err="1"/>
              <a:t>Progressing</a:t>
            </a:r>
            <a:r>
              <a:rPr lang="de-DE" dirty="0"/>
              <a:t> </a:t>
            </a:r>
            <a:r>
              <a:rPr lang="de-DE" dirty="0" err="1"/>
              <a:t>Node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Mittelpunkt und Drehung werden </a:t>
            </a:r>
            <a:r>
              <a:rPr lang="de-DE" dirty="0" err="1"/>
              <a:t>gepublished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9061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1018" y="119063"/>
            <a:ext cx="4078288" cy="1066800"/>
          </a:xfrm>
        </p:spPr>
        <p:txBody>
          <a:bodyPr/>
          <a:lstStyle/>
          <a:p>
            <a:r>
              <a:rPr lang="en-GB" dirty="0"/>
              <a:t>Relative Position </a:t>
            </a:r>
            <a:r>
              <a:rPr lang="en-GB" dirty="0" err="1"/>
              <a:t>bestimmen</a:t>
            </a:r>
            <a:endParaRPr lang="en-GB" dirty="0"/>
          </a:p>
        </p:txBody>
      </p:sp>
      <p:pic>
        <p:nvPicPr>
          <p:cNvPr id="5" name="Grafik 4" descr="Ein Bild, das Personen, Wasser, Schnee, Tisch enthält.&#10;&#10;Automatisch generierte Beschreibung">
            <a:extLst>
              <a:ext uri="{FF2B5EF4-FFF2-40B4-BE49-F238E27FC236}">
                <a16:creationId xmlns:a16="http://schemas.microsoft.com/office/drawing/2014/main" id="{9BB57DD3-82DD-4B02-8AE7-F809FC87DF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185863"/>
            <a:ext cx="6084168" cy="327006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4CDBB45-0C65-4765-93F1-810B89859FE5}"/>
              </a:ext>
            </a:extLst>
          </p:cNvPr>
          <p:cNvSpPr txBox="1"/>
          <p:nvPr/>
        </p:nvSpPr>
        <p:spPr bwMode="auto">
          <a:xfrm>
            <a:off x="6290462" y="1987426"/>
            <a:ext cx="2512226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de-DE" dirty="0"/>
              <a:t>a/b* = Bildpunkte in </a:t>
            </a:r>
          </a:p>
          <a:p>
            <a:r>
              <a:rPr lang="de-DE" dirty="0"/>
              <a:t>           x/y Richtung</a:t>
            </a:r>
          </a:p>
          <a:p>
            <a:r>
              <a:rPr lang="de-DE" dirty="0"/>
              <a:t>x/y* = erkannte Punkte</a:t>
            </a:r>
          </a:p>
          <a:p>
            <a:r>
              <a:rPr lang="de-DE" dirty="0"/>
              <a:t>a/b = </a:t>
            </a:r>
            <a:r>
              <a:rPr lang="de-DE" dirty="0" err="1"/>
              <a:t>Öungswinkel</a:t>
            </a:r>
            <a:endParaRPr lang="de-DE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21E29BE-2A39-48B8-9644-46EB17EC47F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310544" y="3675532"/>
            <a:ext cx="2512226" cy="161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07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A6E69925-B6A0-476A-8AD7-935597B67D84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solidFill>
                <a:schemeClr val="tx2"/>
              </a:solidFill>
              <a:effectLst/>
              <a:latin typeface="Arial" charset="0"/>
            </a:endParaRPr>
          </a:p>
        </p:txBody>
      </p:sp>
      <p:pic>
        <p:nvPicPr>
          <p:cNvPr id="8" name="Grafik 7" descr="Ein Bild, das Screenshot, Monitor, befestigt, Fernsehen enthält.&#10;&#10;Automatisch generierte Beschreibung">
            <a:extLst>
              <a:ext uri="{FF2B5EF4-FFF2-40B4-BE49-F238E27FC236}">
                <a16:creationId xmlns:a16="http://schemas.microsoft.com/office/drawing/2014/main" id="{05168126-D0C3-4F85-B628-32E0197297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651"/>
          <a:stretch/>
        </p:blipFill>
        <p:spPr>
          <a:xfrm>
            <a:off x="0" y="482892"/>
            <a:ext cx="8763719" cy="635083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5DB9D8-0F1D-4C9F-8151-4BF1B407489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394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F45EC593-0EE8-4A27-A065-B9ED2D4E96BF}"/>
              </a:ext>
            </a:extLst>
          </p:cNvPr>
          <p:cNvSpPr/>
          <p:nvPr/>
        </p:nvSpPr>
        <p:spPr bwMode="auto">
          <a:xfrm>
            <a:off x="0" y="-19631"/>
            <a:ext cx="9144000" cy="68580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5DB9D8-0F1D-4C9F-8151-4BF1B4074893}" type="slidenum">
              <a:rPr lang="en-US" smtClean="0"/>
              <a:t>4</a:t>
            </a:fld>
            <a:endParaRPr lang="en-US" dirty="0"/>
          </a:p>
        </p:txBody>
      </p:sp>
      <p:pic>
        <p:nvPicPr>
          <p:cNvPr id="5" name="Grafik 4" descr="Ein Bild, das Screenshot, Monitor, befestigt, Fernsehen enthält.&#10;&#10;Automatisch generierte Beschreibung">
            <a:extLst>
              <a:ext uri="{FF2B5EF4-FFF2-40B4-BE49-F238E27FC236}">
                <a16:creationId xmlns:a16="http://schemas.microsoft.com/office/drawing/2014/main" id="{CBFF981A-40E5-4E6F-A723-675113EF032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19727" y="-2999"/>
            <a:ext cx="9151048" cy="671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392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1018" y="119063"/>
            <a:ext cx="4078288" cy="1066800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3" name="2020-07-21 19-42-42">
            <a:hlinkClick r:id="" action="ppaction://media"/>
            <a:extLst>
              <a:ext uri="{FF2B5EF4-FFF2-40B4-BE49-F238E27FC236}">
                <a16:creationId xmlns:a16="http://schemas.microsoft.com/office/drawing/2014/main" id="{A4BE8F60-A46E-41AD-965C-3C41A750CD0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8000" end="12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4340" y="652463"/>
            <a:ext cx="9168340" cy="515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66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Quellen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E5DB9D8-0F1D-4C9F-8151-4BF1B4074893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  <a:p>
            <a:r>
              <a:rPr lang="de-DE" u="sng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[DERFOPPS2020]  https://commons.wikimedia.org/wiki/File:Hough_transform_diagram.png</a:t>
            </a:r>
            <a:endParaRPr lang="de-DE" u="sng" dirty="0"/>
          </a:p>
          <a:p>
            <a:pPr marL="0" indent="0">
              <a:buNone/>
            </a:pPr>
            <a:r>
              <a:rPr lang="de-DE" dirty="0"/>
              <a:t>      Abrufdatum 13.07.2020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8392659"/>
      </p:ext>
    </p:extLst>
  </p:cSld>
  <p:clrMapOvr>
    <a:masterClrMapping/>
  </p:clrMapOvr>
</p:sld>
</file>

<file path=ppt/theme/theme1.xml><?xml version="1.0" encoding="utf-8"?>
<a:theme xmlns:a="http://schemas.openxmlformats.org/drawingml/2006/main" name="1_ITM_folien_en">
  <a:themeElements>
    <a:clrScheme name="ITM_folien_e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ITM_folien_e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Arial" charset="0"/>
          </a:defRPr>
        </a:defPPr>
      </a:lstStyle>
    </a:spDef>
    <a:ln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t" anchorCtr="0" compatLnSpc="1">
        <a:prstTxWarp prst="textNoShape">
          <a:avLst/>
        </a:prstTxWarp>
        <a:spAutoFit/>
      </a:bodyPr>
      <a:lstStyle>
        <a:defPPr marL="0" indent="0">
          <a:buFontTx/>
          <a:buNone/>
          <a:defRPr dirty="0" smtClean="0">
            <a:solidFill>
              <a:schemeClr val="tx1"/>
            </a:solidFill>
            <a:latin typeface="+mj-lt"/>
          </a:defRPr>
        </a:defPPr>
      </a:lstStyle>
    </a:txDef>
  </a:objectDefaults>
  <a:extraClrSchemeLst>
    <a:extraClrScheme>
      <a:clrScheme name="ITM_folien_e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TM_folien_e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M_folien_e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M_folien_e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M_folien_e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M_folien_e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TM_folien_e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94</Words>
  <Application>Microsoft Office PowerPoint</Application>
  <PresentationFormat>Bildschirmpräsentation (4:3)</PresentationFormat>
  <Paragraphs>42</Paragraphs>
  <Slides>6</Slides>
  <Notes>3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  <vt:variant>
        <vt:lpstr>Zielgruppenorientierte Präsentationen</vt:lpstr>
      </vt:variant>
      <vt:variant>
        <vt:i4>1</vt:i4>
      </vt:variant>
    </vt:vector>
  </HeadingPairs>
  <TitlesOfParts>
    <vt:vector size="11" baseType="lpstr">
      <vt:lpstr>Arial</vt:lpstr>
      <vt:lpstr>Times New Roman</vt:lpstr>
      <vt:lpstr>Wingdings</vt:lpstr>
      <vt:lpstr>1_ITM_folien_en</vt:lpstr>
      <vt:lpstr>Bilderkennung</vt:lpstr>
      <vt:lpstr>Relative Position bestimmen</vt:lpstr>
      <vt:lpstr>PowerPoint-Präsentation</vt:lpstr>
      <vt:lpstr>PowerPoint-Präsentation</vt:lpstr>
      <vt:lpstr>PowerPoint-Präsentation</vt:lpstr>
      <vt:lpstr>Quellen</vt:lpstr>
      <vt:lpstr>Zielgruppenpräsentation 1</vt:lpstr>
    </vt:vector>
  </TitlesOfParts>
  <Company>Universitaet Stuttgart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Occasion</dc:title>
  <dc:creator>Hannes</dc:creator>
  <cp:lastModifiedBy>Hannes Pfitzner</cp:lastModifiedBy>
  <cp:revision>1503</cp:revision>
  <cp:lastPrinted>2015-11-18T07:04:48Z</cp:lastPrinted>
  <dcterms:created xsi:type="dcterms:W3CDTF">2014-12-27T15:39:02Z</dcterms:created>
  <dcterms:modified xsi:type="dcterms:W3CDTF">2020-07-22T13:10:43Z</dcterms:modified>
</cp:coreProperties>
</file>

<file path=docProps/thumbnail.jpeg>
</file>